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195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4727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618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1532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5138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0593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4433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729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5254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095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1343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85EFE-3D4B-4015-BB6F-AC606EE923D7}" type="datetimeFigureOut">
              <a:rPr lang="es-419" smtClean="0"/>
              <a:t>10/3/2022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F7BE0-EEE0-4200-A914-D7D3DBE2983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95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rostro del General Manuel Belgr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5"/>
          <a:stretch/>
        </p:blipFill>
        <p:spPr bwMode="auto">
          <a:xfrm>
            <a:off x="48984" y="-637685"/>
            <a:ext cx="12077700" cy="76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320720" y="767211"/>
            <a:ext cx="5078185" cy="533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66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Don Manuel José del Corazón de Jesús Belgrano</a:t>
            </a:r>
            <a:endParaRPr lang="es-419" sz="66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0729" y="718457"/>
            <a:ext cx="10270671" cy="542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419" sz="2800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“Remito </a:t>
            </a:r>
            <a:r>
              <a:rPr lang="es-419" sz="28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Usía dos banderas de división, que en la acción del 20 de febrero se arrancaron de las manos de los enemigos, a fin de que se sirva presentarlas a los pies de </a:t>
            </a:r>
            <a:r>
              <a:rPr lang="es-419" sz="2800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Nuestra </a:t>
            </a:r>
            <a:r>
              <a:rPr lang="es-419" sz="28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Señora, a nombre del Ejército de mi mando, en el Templo de ésa, para que se haga notorio el reconocimiento en que mis hermanos de armas y yo estamos a los beneficios que el Todopoderoso nos ha dispensado por su mediación; y exciten con su vista la devoción de los fieles para que siga concediéndonos sus gracias. Dios guarde a Usía muchos </a:t>
            </a:r>
            <a:r>
              <a:rPr lang="es-419" sz="2800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años.”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endParaRPr lang="es-419" sz="2400" i="1" dirty="0" smtClean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419" sz="2400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Jujuy</a:t>
            </a:r>
            <a:r>
              <a:rPr lang="es-419" sz="2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de mayo de 1813. Manuel Belgrano. Al Sr. Presidente, Justicia y Regimiento del Muy Ilustre Cabildo de la Villa de Luján.</a:t>
            </a:r>
            <a:endParaRPr lang="es-419" sz="2400" i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66214" y="805853"/>
            <a:ext cx="4798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Belgrano creaba así el símbolo que debía distinguir a la Argentina. Y al enarbolarla por vez primera, el general Manuel Belgrano pidió a aquellos soldados que juraran, defenderla con su vida. Así les dijo,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entonces:</a:t>
            </a:r>
            <a:endParaRPr lang="es-419" sz="24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es-419" sz="2400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63386" y="4935809"/>
            <a:ext cx="11101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s-419" sz="2400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“La </a:t>
            </a:r>
            <a:r>
              <a:rPr lang="es-419" sz="2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Patria está en peligro inminente de sucumbir. No todo está perdido, en nuestras manos aún flamea la </a:t>
            </a:r>
            <a:r>
              <a:rPr lang="es-419" sz="2400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Bandera </a:t>
            </a:r>
            <a:r>
              <a:rPr lang="es-419" sz="2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de la Patria. ¡Jurad no abandonarla! ¡Jurad sostenerla hasta arrollar a nuestros enemigos! ¡Nuestra sangre derramaremos por esta </a:t>
            </a:r>
            <a:r>
              <a:rPr lang="es-419" sz="2400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Bandera</a:t>
            </a:r>
            <a:r>
              <a:rPr lang="es-419" sz="2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!”</a:t>
            </a:r>
          </a:p>
          <a:p>
            <a:pPr algn="ctr" fontAlgn="base">
              <a:spcAft>
                <a:spcPts val="0"/>
              </a:spcAft>
            </a:pPr>
            <a:r>
              <a:rPr lang="es-419" sz="2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8" y="173309"/>
            <a:ext cx="7143296" cy="44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4300"/>
            <a:ext cx="12192000" cy="656408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3529" y="3020786"/>
            <a:ext cx="7429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4800" i="1" dirty="0">
                <a:latin typeface="Georgia" panose="02040502050405020303" pitchFamily="18" charset="0"/>
                <a:ea typeface="Calibri" panose="020F0502020204030204" pitchFamily="34" charset="0"/>
              </a:rPr>
              <a:t>En nuestros tiempos la Patria también está en peligro, los peligros son distintos </a:t>
            </a:r>
            <a:r>
              <a:rPr lang="es-419" sz="4800" i="1" dirty="0" smtClean="0">
                <a:latin typeface="Georgia" panose="02040502050405020303" pitchFamily="18" charset="0"/>
                <a:ea typeface="Calibri" panose="020F0502020204030204" pitchFamily="34" charset="0"/>
              </a:rPr>
              <a:t>…..</a:t>
            </a:r>
            <a:endParaRPr lang="es-419" sz="48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27150" y="522514"/>
            <a:ext cx="95848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200" i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pero ciertamente necesita el mismo coraje y valentía que en aquellos tiempos para que podamos, con el esfuerzo de todos, ponerla nuevamente de pie.</a:t>
            </a:r>
            <a:endParaRPr lang="es-419" sz="32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Resultado de imagen para belgrano y sus tropas izando la bandera en el Paran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3096615"/>
            <a:ext cx="5604453" cy="31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cionalismo-argent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85" y="2522764"/>
            <a:ext cx="5649685" cy="42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sultado de imagen para heroes de malv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3" y="32654"/>
            <a:ext cx="8857344" cy="67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maria con los colores argent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2" y="0"/>
            <a:ext cx="4457700" cy="6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78086" y="415937"/>
            <a:ext cx="7195457" cy="2452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200"/>
              </a:spcAft>
            </a:pPr>
            <a:r>
              <a:rPr lang="es-419" sz="3600" dirty="0">
                <a:solidFill>
                  <a:schemeClr val="bg1"/>
                </a:solidFill>
                <a:latin typeface="Footlight MT Light" panose="0204060206030A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AR" sz="40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Una vida heroica </a:t>
            </a:r>
            <a:r>
              <a:rPr lang="es-AR" sz="40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sólo </a:t>
            </a:r>
            <a:r>
              <a:rPr lang="es-AR" sz="40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se construye bajo el manto de </a:t>
            </a:r>
            <a:r>
              <a:rPr lang="es-AR" sz="40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 María</a:t>
            </a:r>
            <a:endParaRPr lang="es-AR" sz="40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algn="ctr" fontAlgn="base">
              <a:lnSpc>
                <a:spcPct val="107000"/>
              </a:lnSpc>
              <a:spcAft>
                <a:spcPts val="1200"/>
              </a:spcAft>
            </a:pPr>
            <a:endParaRPr lang="es-419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48" y="2390820"/>
            <a:ext cx="6114605" cy="41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600" y="5306785"/>
            <a:ext cx="71029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125"/>
              </a:spcAft>
            </a:pPr>
            <a:r>
              <a:rPr lang="es-419" sz="6600" b="1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¡Viva la </a:t>
            </a:r>
            <a:r>
              <a:rPr lang="es-419" sz="6600" b="1" dirty="0">
                <a:latin typeface="Georgia" panose="02040502050405020303" pitchFamily="18" charset="0"/>
                <a:ea typeface="Times New Roman" panose="02020603050405020304" pitchFamily="18" charset="0"/>
              </a:rPr>
              <a:t>Patria!</a:t>
            </a:r>
            <a:endParaRPr lang="es-419" sz="66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2" name="Picture 4" descr="Resultado de imagen para la virgen vestida con los colores de la bandera argen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0" y="359229"/>
            <a:ext cx="10748605" cy="60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411686" y="1538113"/>
            <a:ext cx="57803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es-419" sz="66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¡Viva la Patria!</a:t>
            </a:r>
            <a:endParaRPr lang="es-419" sz="6600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42" y="857251"/>
            <a:ext cx="7963140" cy="51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33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5" y="0"/>
            <a:ext cx="8131628" cy="54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85801" y="5212485"/>
            <a:ext cx="1066255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Sargento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ayor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Carlos Belgrano, que desde 1812 era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Comandante Militar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Luján y presidente de su Cabildo, dijo: </a:t>
            </a:r>
            <a:r>
              <a:rPr lang="es-419" sz="2400" b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«Mi hermano tomó los colores de la bandera del manto de la Inmaculada de Luján de quien era ferviente devoto». </a:t>
            </a:r>
            <a:endParaRPr lang="es-419" sz="2400" b="1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91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" y="17583"/>
            <a:ext cx="4370386" cy="55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istoricamenteincorrecto.files.wordpress.com/2016/06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93" y="17583"/>
            <a:ext cx="4162492" cy="51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48429" y="930881"/>
            <a:ext cx="27921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200" i="1" dirty="0">
                <a:solidFill>
                  <a:schemeClr val="bg1"/>
                </a:solidFill>
                <a:latin typeface="Georgia" panose="02040502050405020303" pitchFamily="18" charset="0"/>
              </a:rPr>
              <a:t>Banda, rosetón </a:t>
            </a:r>
            <a:r>
              <a:rPr lang="es-419" sz="32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de </a:t>
            </a:r>
            <a:r>
              <a:rPr lang="es-419" sz="3200" i="1" dirty="0">
                <a:solidFill>
                  <a:schemeClr val="bg1"/>
                </a:solidFill>
                <a:latin typeface="Georgia" panose="02040502050405020303" pitchFamily="18" charset="0"/>
              </a:rPr>
              <a:t>la Orden de Carlos III</a:t>
            </a:r>
            <a:endParaRPr lang="es-419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09457" y="51602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El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medallón esmaltado con la imagen azul y blanca de la Inmaculada, pendiente al cuello de una cinta de tres franjas: blanca en el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medio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y azules a los costados</a:t>
            </a:r>
            <a:endParaRPr lang="es-419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2" y="1212546"/>
            <a:ext cx="2690141" cy="43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historicamenteincorrecto.files.wordpress.com/2016/06/5.jpg?resize=372%2C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23" y="1212547"/>
            <a:ext cx="5705860" cy="43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historicamenteincorrecto.files.wordpress.com/2016/06/6.jpg?resize=196%2C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731" y="1212546"/>
            <a:ext cx="2995839" cy="43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98200" y="5830144"/>
            <a:ext cx="4399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bg1"/>
                </a:solidFill>
                <a:latin typeface="Georgia" panose="02040502050405020303" pitchFamily="18" charset="0"/>
              </a:rPr>
              <a:t>Carlos </a:t>
            </a:r>
            <a:r>
              <a:rPr lang="es-419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IV y su </a:t>
            </a:r>
            <a:r>
              <a:rPr lang="es-419" sz="2800" dirty="0">
                <a:solidFill>
                  <a:schemeClr val="bg1"/>
                </a:solidFill>
                <a:latin typeface="Georgia" panose="02040502050405020303" pitchFamily="18" charset="0"/>
              </a:rPr>
              <a:t>familia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294036" y="5828755"/>
            <a:ext cx="232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Georgia" panose="02040502050405020303" pitchFamily="18" charset="0"/>
              </a:rPr>
              <a:t>Fernando </a:t>
            </a:r>
            <a:r>
              <a:rPr lang="es-419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VII</a:t>
            </a:r>
            <a:endParaRPr lang="es-419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7842" y="169214"/>
            <a:ext cx="7380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Belgrano, cuando se recibe de abogado, juró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“defender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el dogma de la Inmaculada Concepción de la Virgen María, patrona de las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Españas”,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y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al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ser nombrado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Secretario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del Consulado, declaró en el acta fundamental de la institución que la ponía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bajo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la protección de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Dios”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y elegía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“como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Patrona a la Inmaculada Virgen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María”,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cuyos colores, azul y blanco, colocó en el escudo que ostentaba el frente del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edificio.</a:t>
            </a:r>
            <a:endParaRPr lang="es-419" sz="2000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sultado de imagen para Belgrano como abogado"/>
          <p:cNvSpPr>
            <a:spLocks noChangeAspect="1" noChangeArrowheads="1"/>
          </p:cNvSpPr>
          <p:nvPr/>
        </p:nvSpPr>
        <p:spPr bwMode="auto">
          <a:xfrm>
            <a:off x="155574" y="-144463"/>
            <a:ext cx="2234513" cy="22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5" name="AutoShape 4" descr="Resultado de imagen para Belgrano como abogado"/>
          <p:cNvSpPr>
            <a:spLocks noChangeAspect="1" noChangeArrowheads="1"/>
          </p:cNvSpPr>
          <p:nvPr/>
        </p:nvSpPr>
        <p:spPr bwMode="auto">
          <a:xfrm>
            <a:off x="155575" y="-144463"/>
            <a:ext cx="2813180" cy="28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7" y="169214"/>
            <a:ext cx="3642632" cy="324469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9127" y="3528212"/>
            <a:ext cx="90875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“…</a:t>
            </a:r>
            <a:r>
              <a:rPr lang="es-419" sz="2000" dirty="0">
                <a:solidFill>
                  <a:srgbClr val="6A6C6E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al fundarse el Consulado en 1794, quiso Belgrano que su patrona fuese la Inmaculada Concepción y que, por esta causa, la bandera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de </a:t>
            </a:r>
            <a:r>
              <a:rPr lang="es-419" sz="20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dicha Institución constaba de los colores azul y </a:t>
            </a:r>
            <a:r>
              <a:rPr lang="es-419" sz="20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blanco”.</a:t>
            </a:r>
            <a:endParaRPr lang="es-419" sz="2000" dirty="0" smtClean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419" sz="2400" dirty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Al fundar Belgrano en 1812 el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abellón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N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acional</a:t>
            </a:r>
            <a:endParaRPr lang="es-419" sz="2400" dirty="0" smtClean="0">
              <a:solidFill>
                <a:schemeClr val="bg1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419" sz="32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¿escogería </a:t>
            </a:r>
            <a:r>
              <a:rPr lang="es-419" sz="32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los colores azul y blanco por otras razones diversas de las que tuvo en 1794?</a:t>
            </a:r>
            <a:endParaRPr lang="es-419" sz="3200" b="1" i="1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6" name="Picture 6" descr="Resultado de imagen para fotos de la inmaculada concepciÃ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31" y="2504041"/>
            <a:ext cx="3021869" cy="43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belgrano en LujÃ¡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8"/>
          <a:stretch/>
        </p:blipFill>
        <p:spPr bwMode="auto">
          <a:xfrm>
            <a:off x="342900" y="1415901"/>
            <a:ext cx="7886700" cy="41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409213" y="1036565"/>
            <a:ext cx="3559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Al emprender la marcha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hacia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el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Paraguay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pasa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por </a:t>
            </a: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la Villa de Nuestra Señora de Luján donde se detiene para satisfacer el deseo que le anima de poner su carrera y las grandes empresas que idea en su mente, bajo la protección de la milagrosa Virgen de </a:t>
            </a:r>
            <a:r>
              <a:rPr lang="es-419" sz="2400" dirty="0" smtClean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Luján.</a:t>
            </a:r>
            <a:endParaRPr lang="es-419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bendicion de la bandera en juj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25" y="326573"/>
            <a:ext cx="9052361" cy="49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52004" y="5258951"/>
            <a:ext cx="1097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800" dirty="0">
                <a:solidFill>
                  <a:schemeClr val="bg1"/>
                </a:solidFill>
                <a:latin typeface="Georgia" panose="02040502050405020303" pitchFamily="18" charset="0"/>
              </a:rPr>
              <a:t>Bendición de la </a:t>
            </a:r>
            <a:r>
              <a:rPr lang="es-419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Bandera </a:t>
            </a:r>
            <a:r>
              <a:rPr lang="es-419" sz="2800" dirty="0">
                <a:solidFill>
                  <a:schemeClr val="bg1"/>
                </a:solidFill>
                <a:latin typeface="Georgia" panose="02040502050405020303" pitchFamily="18" charset="0"/>
              </a:rPr>
              <a:t>N</a:t>
            </a:r>
            <a:r>
              <a:rPr lang="es-419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acional </a:t>
            </a:r>
            <a:r>
              <a:rPr lang="es-419" sz="2800" dirty="0">
                <a:solidFill>
                  <a:schemeClr val="bg1"/>
                </a:solidFill>
                <a:latin typeface="Georgia" panose="02040502050405020303" pitchFamily="18" charset="0"/>
              </a:rPr>
              <a:t>el 25 de mayo de 1812 por el canónigo Juan Ignacio Gorriti sostenida por Manuel Belgrano en la Catedral de San Salvador de Jujuy.</a:t>
            </a:r>
          </a:p>
        </p:txBody>
      </p:sp>
    </p:spTree>
    <p:extLst>
      <p:ext uri="{BB962C8B-B14F-4D97-AF65-F5344CB8AC3E}">
        <p14:creationId xmlns:p14="http://schemas.microsoft.com/office/powerpoint/2010/main" val="3201990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saje de la Batalla de Salta. Oleo. detal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"/>
          <a:stretch/>
        </p:blipFill>
        <p:spPr bwMode="auto">
          <a:xfrm>
            <a:off x="1608818" y="263750"/>
            <a:ext cx="8923111" cy="43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16680" y="4800985"/>
            <a:ext cx="10107386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200"/>
              </a:spcAft>
            </a:pPr>
            <a:r>
              <a:rPr lang="es-419" sz="2400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Manuel Belgrano, que había concurrido a Luján en 1812 con su ejército a visitar a María y rezar el Rosario allí con sus soldados, ofrece a la Virgen en 1813 dos banderas tomadas al enemigo en la batalla de Salta. El 27 de mayo se leyó en la sesión del Cabildo de Luján el siguiente oficio:</a:t>
            </a:r>
            <a:endParaRPr lang="es-419" sz="2400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663</Words>
  <Application>Microsoft Office PowerPoint</Application>
  <PresentationFormat>Panorámica</PresentationFormat>
  <Paragraphs>25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Footlight MT Light</vt:lpstr>
      <vt:lpstr>Georgia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Cynthia</dc:creator>
  <cp:lastModifiedBy>Pablo Daniel Contreras</cp:lastModifiedBy>
  <cp:revision>24</cp:revision>
  <dcterms:created xsi:type="dcterms:W3CDTF">2019-06-19T03:15:17Z</dcterms:created>
  <dcterms:modified xsi:type="dcterms:W3CDTF">2022-03-10T22:13:53Z</dcterms:modified>
</cp:coreProperties>
</file>